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Audiowide"/>
      <p:regular r:id="rId24"/>
    </p:embeddedFont>
    <p:embeddedFont>
      <p:font typeface="Raleway"/>
      <p:regular r:id="rId25"/>
      <p:bold r:id="rId26"/>
      <p:italic r:id="rId27"/>
      <p:boldItalic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udiowide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af57d320a1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af57d320a1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Mariano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af57d320a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af57d320a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af18c2126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af18c2126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f18c2126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af18c2126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af18c2126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af18c2126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af18c21262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af18c2126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af18c21262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af18c21262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af18c21262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af18c21262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af18c2126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af18c2126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Braden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af18c2126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af18c2126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Colin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f18c2126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af18c2126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Colin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af57d320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af57d320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Colin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af57d320a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af57d320a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Colin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f18c2126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af18c2126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Colin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af18c2126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af18c2126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Colin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af57d320a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af57d320a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Mariano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af57d320a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af57d320a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Mariano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5050" y="949650"/>
            <a:ext cx="4297800" cy="28347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5050" y="3784350"/>
            <a:ext cx="42978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1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1284000" y="1366338"/>
            <a:ext cx="6576000" cy="15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subTitle"/>
          </p:nvPr>
        </p:nvSpPr>
        <p:spPr>
          <a:xfrm>
            <a:off x="1284000" y="3063763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2" type="title"/>
          </p:nvPr>
        </p:nvSpPr>
        <p:spPr>
          <a:xfrm>
            <a:off x="719975" y="1728533"/>
            <a:ext cx="914400" cy="548700"/>
          </a:xfrm>
          <a:prstGeom prst="rect">
            <a:avLst/>
          </a:prstGeom>
          <a:noFill/>
          <a:effectLst>
            <a:outerShdw blurRad="57150" rotWithShape="0" algn="bl" dir="5400000" dist="19050">
              <a:schemeClr val="accen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hasCustomPrompt="1" idx="3" type="title"/>
          </p:nvPr>
        </p:nvSpPr>
        <p:spPr>
          <a:xfrm>
            <a:off x="719975" y="3161941"/>
            <a:ext cx="914400" cy="548700"/>
          </a:xfrm>
          <a:prstGeom prst="rect">
            <a:avLst/>
          </a:prstGeom>
          <a:noFill/>
          <a:effectLst>
            <a:outerShdw blurRad="57150" rotWithShape="0" algn="bl" dir="5400000" dist="19050">
              <a:schemeClr val="accen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hasCustomPrompt="1" idx="4" type="title"/>
          </p:nvPr>
        </p:nvSpPr>
        <p:spPr>
          <a:xfrm>
            <a:off x="3291900" y="1728533"/>
            <a:ext cx="914400" cy="548700"/>
          </a:xfrm>
          <a:prstGeom prst="rect">
            <a:avLst/>
          </a:prstGeom>
          <a:noFill/>
          <a:effectLst>
            <a:outerShdw blurRad="57150" rotWithShape="0" algn="bl" dir="5400000" dist="19050">
              <a:schemeClr val="accen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hasCustomPrompt="1" idx="5" type="title"/>
          </p:nvPr>
        </p:nvSpPr>
        <p:spPr>
          <a:xfrm>
            <a:off x="3291900" y="3161941"/>
            <a:ext cx="914400" cy="548700"/>
          </a:xfrm>
          <a:prstGeom prst="rect">
            <a:avLst/>
          </a:prstGeom>
          <a:noFill/>
          <a:effectLst>
            <a:outerShdw blurRad="57150" rotWithShape="0" algn="bl" dir="5400000" dist="19050">
              <a:schemeClr val="accen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hasCustomPrompt="1" idx="6" type="title"/>
          </p:nvPr>
        </p:nvSpPr>
        <p:spPr>
          <a:xfrm>
            <a:off x="5868700" y="1728533"/>
            <a:ext cx="914400" cy="548700"/>
          </a:xfrm>
          <a:prstGeom prst="rect">
            <a:avLst/>
          </a:prstGeom>
          <a:noFill/>
          <a:effectLst>
            <a:outerShdw blurRad="57150" rotWithShape="0" algn="bl" dir="5400000" dist="19050">
              <a:schemeClr val="accen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hasCustomPrompt="1" idx="7" type="title"/>
          </p:nvPr>
        </p:nvSpPr>
        <p:spPr>
          <a:xfrm>
            <a:off x="5868700" y="3161941"/>
            <a:ext cx="914400" cy="548700"/>
          </a:xfrm>
          <a:prstGeom prst="rect">
            <a:avLst/>
          </a:prstGeom>
          <a:noFill/>
          <a:effectLst>
            <a:outerShdw blurRad="57150" rotWithShape="0" algn="bl" dir="5400000" dist="19050">
              <a:schemeClr val="accen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719975" y="2258075"/>
            <a:ext cx="2560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60" name="Google Shape;60;p13"/>
          <p:cNvSpPr txBox="1"/>
          <p:nvPr>
            <p:ph idx="8" type="subTitle"/>
          </p:nvPr>
        </p:nvSpPr>
        <p:spPr>
          <a:xfrm>
            <a:off x="3291900" y="2258075"/>
            <a:ext cx="2560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61" name="Google Shape;61;p13"/>
          <p:cNvSpPr txBox="1"/>
          <p:nvPr>
            <p:ph idx="9" type="subTitle"/>
          </p:nvPr>
        </p:nvSpPr>
        <p:spPr>
          <a:xfrm>
            <a:off x="5868700" y="2258075"/>
            <a:ext cx="2560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62" name="Google Shape;62;p13"/>
          <p:cNvSpPr txBox="1"/>
          <p:nvPr>
            <p:ph idx="13" type="subTitle"/>
          </p:nvPr>
        </p:nvSpPr>
        <p:spPr>
          <a:xfrm>
            <a:off x="719975" y="3691550"/>
            <a:ext cx="2560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63" name="Google Shape;63;p13"/>
          <p:cNvSpPr txBox="1"/>
          <p:nvPr>
            <p:ph idx="14" type="subTitle"/>
          </p:nvPr>
        </p:nvSpPr>
        <p:spPr>
          <a:xfrm>
            <a:off x="3294338" y="3691550"/>
            <a:ext cx="2560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64" name="Google Shape;64;p13"/>
          <p:cNvSpPr txBox="1"/>
          <p:nvPr>
            <p:ph idx="15" type="subTitle"/>
          </p:nvPr>
        </p:nvSpPr>
        <p:spPr>
          <a:xfrm>
            <a:off x="5868700" y="3691550"/>
            <a:ext cx="2560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type="title"/>
          </p:nvPr>
        </p:nvSpPr>
        <p:spPr>
          <a:xfrm>
            <a:off x="1458150" y="3936275"/>
            <a:ext cx="6227700" cy="6402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1458150" y="2564675"/>
            <a:ext cx="6227700" cy="13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715100" y="2463963"/>
            <a:ext cx="25188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715100" y="1500238"/>
            <a:ext cx="2518800" cy="10122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15"/>
          <p:cNvSpPr/>
          <p:nvPr>
            <p:ph idx="2" type="pic"/>
          </p:nvPr>
        </p:nvSpPr>
        <p:spPr>
          <a:xfrm>
            <a:off x="7013970" y="215824"/>
            <a:ext cx="1864800" cy="22869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chemeClr val="accent1">
                <a:alpha val="50000"/>
              </a:schemeClr>
            </a:outerShdw>
          </a:effectLst>
        </p:spPr>
      </p:sp>
      <p:sp>
        <p:nvSpPr>
          <p:cNvPr id="74" name="Google Shape;74;p15"/>
          <p:cNvSpPr/>
          <p:nvPr>
            <p:ph idx="3" type="pic"/>
          </p:nvPr>
        </p:nvSpPr>
        <p:spPr>
          <a:xfrm>
            <a:off x="3960975" y="215824"/>
            <a:ext cx="2908200" cy="22869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chemeClr val="accent1">
                <a:alpha val="50000"/>
              </a:schemeClr>
            </a:outerShdw>
          </a:effectLst>
        </p:spPr>
      </p:sp>
      <p:sp>
        <p:nvSpPr>
          <p:cNvPr id="75" name="Google Shape;75;p15"/>
          <p:cNvSpPr/>
          <p:nvPr>
            <p:ph idx="4" type="pic"/>
          </p:nvPr>
        </p:nvSpPr>
        <p:spPr>
          <a:xfrm>
            <a:off x="3960970" y="2640776"/>
            <a:ext cx="1864800" cy="22869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chemeClr val="accent1">
                <a:alpha val="50000"/>
              </a:schemeClr>
            </a:outerShdw>
          </a:effectLst>
        </p:spPr>
      </p:sp>
      <p:sp>
        <p:nvSpPr>
          <p:cNvPr id="76" name="Google Shape;76;p15"/>
          <p:cNvSpPr/>
          <p:nvPr>
            <p:ph idx="5" type="pic"/>
          </p:nvPr>
        </p:nvSpPr>
        <p:spPr>
          <a:xfrm>
            <a:off x="5970575" y="2640776"/>
            <a:ext cx="2908200" cy="22869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chemeClr val="accent1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714975" y="2066300"/>
            <a:ext cx="2337900" cy="640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2" type="subTitle"/>
          </p:nvPr>
        </p:nvSpPr>
        <p:spPr>
          <a:xfrm>
            <a:off x="714975" y="2630300"/>
            <a:ext cx="2337900" cy="19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3" type="subTitle"/>
          </p:nvPr>
        </p:nvSpPr>
        <p:spPr>
          <a:xfrm>
            <a:off x="3400158" y="2630300"/>
            <a:ext cx="2337900" cy="19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4" type="subTitle"/>
          </p:nvPr>
        </p:nvSpPr>
        <p:spPr>
          <a:xfrm>
            <a:off x="6085150" y="2630300"/>
            <a:ext cx="2343900" cy="19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5" type="subTitle"/>
          </p:nvPr>
        </p:nvSpPr>
        <p:spPr>
          <a:xfrm>
            <a:off x="3400063" y="2066300"/>
            <a:ext cx="2337900" cy="640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6" type="subTitle"/>
          </p:nvPr>
        </p:nvSpPr>
        <p:spPr>
          <a:xfrm>
            <a:off x="6085150" y="2066300"/>
            <a:ext cx="2343900" cy="640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3116126" y="1670375"/>
            <a:ext cx="4755000" cy="457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2" type="subTitle"/>
          </p:nvPr>
        </p:nvSpPr>
        <p:spPr>
          <a:xfrm>
            <a:off x="3116126" y="2867000"/>
            <a:ext cx="4755000" cy="457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3" type="subTitle"/>
          </p:nvPr>
        </p:nvSpPr>
        <p:spPr>
          <a:xfrm>
            <a:off x="3116126" y="4063625"/>
            <a:ext cx="4755000" cy="4572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2" name="Google Shape;92;p17"/>
          <p:cNvSpPr txBox="1"/>
          <p:nvPr>
            <p:ph idx="4" type="subTitle"/>
          </p:nvPr>
        </p:nvSpPr>
        <p:spPr>
          <a:xfrm>
            <a:off x="3116126" y="1225225"/>
            <a:ext cx="47550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5" type="subTitle"/>
          </p:nvPr>
        </p:nvSpPr>
        <p:spPr>
          <a:xfrm>
            <a:off x="3116126" y="2421855"/>
            <a:ext cx="47550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6" type="subTitle"/>
          </p:nvPr>
        </p:nvSpPr>
        <p:spPr>
          <a:xfrm>
            <a:off x="3116126" y="3618485"/>
            <a:ext cx="47550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" type="subTitle"/>
          </p:nvPr>
        </p:nvSpPr>
        <p:spPr>
          <a:xfrm>
            <a:off x="1495938" y="1527048"/>
            <a:ext cx="30051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2" type="subTitle"/>
          </p:nvPr>
        </p:nvSpPr>
        <p:spPr>
          <a:xfrm>
            <a:off x="1495939" y="1810512"/>
            <a:ext cx="30051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3" type="subTitle"/>
          </p:nvPr>
        </p:nvSpPr>
        <p:spPr>
          <a:xfrm>
            <a:off x="5347949" y="1810512"/>
            <a:ext cx="30051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4" type="subTitle"/>
          </p:nvPr>
        </p:nvSpPr>
        <p:spPr>
          <a:xfrm>
            <a:off x="1495939" y="3544750"/>
            <a:ext cx="30051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5" type="subTitle"/>
          </p:nvPr>
        </p:nvSpPr>
        <p:spPr>
          <a:xfrm>
            <a:off x="5347949" y="3544750"/>
            <a:ext cx="30051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6" type="subTitle"/>
          </p:nvPr>
        </p:nvSpPr>
        <p:spPr>
          <a:xfrm>
            <a:off x="1495938" y="3264408"/>
            <a:ext cx="30051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7" type="subTitle"/>
          </p:nvPr>
        </p:nvSpPr>
        <p:spPr>
          <a:xfrm>
            <a:off x="5347947" y="1527048"/>
            <a:ext cx="30051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8" type="subTitle"/>
          </p:nvPr>
        </p:nvSpPr>
        <p:spPr>
          <a:xfrm>
            <a:off x="5347947" y="3264408"/>
            <a:ext cx="30051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" type="subTitle"/>
          </p:nvPr>
        </p:nvSpPr>
        <p:spPr>
          <a:xfrm>
            <a:off x="719876" y="1811513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2" type="subTitle"/>
          </p:nvPr>
        </p:nvSpPr>
        <p:spPr>
          <a:xfrm>
            <a:off x="3342150" y="1811513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3" type="subTitle"/>
          </p:nvPr>
        </p:nvSpPr>
        <p:spPr>
          <a:xfrm>
            <a:off x="5964424" y="1811513"/>
            <a:ext cx="24597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4" type="subTitle"/>
          </p:nvPr>
        </p:nvSpPr>
        <p:spPr>
          <a:xfrm>
            <a:off x="719876" y="3552800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5" type="subTitle"/>
          </p:nvPr>
        </p:nvSpPr>
        <p:spPr>
          <a:xfrm>
            <a:off x="3342150" y="3552800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6" type="subTitle"/>
          </p:nvPr>
        </p:nvSpPr>
        <p:spPr>
          <a:xfrm>
            <a:off x="5964424" y="3552800"/>
            <a:ext cx="24597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7" type="subTitle"/>
          </p:nvPr>
        </p:nvSpPr>
        <p:spPr>
          <a:xfrm>
            <a:off x="719876" y="1526525"/>
            <a:ext cx="24591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8" type="subTitle"/>
          </p:nvPr>
        </p:nvSpPr>
        <p:spPr>
          <a:xfrm>
            <a:off x="3342150" y="1526525"/>
            <a:ext cx="24591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9" type="subTitle"/>
          </p:nvPr>
        </p:nvSpPr>
        <p:spPr>
          <a:xfrm>
            <a:off x="5964424" y="1526525"/>
            <a:ext cx="24597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13" type="subTitle"/>
          </p:nvPr>
        </p:nvSpPr>
        <p:spPr>
          <a:xfrm>
            <a:off x="719876" y="3263300"/>
            <a:ext cx="24591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14" type="subTitle"/>
          </p:nvPr>
        </p:nvSpPr>
        <p:spPr>
          <a:xfrm>
            <a:off x="3342300" y="3263300"/>
            <a:ext cx="24591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15" type="subTitle"/>
          </p:nvPr>
        </p:nvSpPr>
        <p:spPr>
          <a:xfrm>
            <a:off x="5964724" y="3263300"/>
            <a:ext cx="24591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>
            <p:ph hasCustomPrompt="1" type="title"/>
          </p:nvPr>
        </p:nvSpPr>
        <p:spPr>
          <a:xfrm>
            <a:off x="3826300" y="688450"/>
            <a:ext cx="4297800" cy="5487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4" name="Google Shape;124;p20"/>
          <p:cNvSpPr txBox="1"/>
          <p:nvPr>
            <p:ph idx="1" type="subTitle"/>
          </p:nvPr>
        </p:nvSpPr>
        <p:spPr>
          <a:xfrm>
            <a:off x="3826300" y="1160950"/>
            <a:ext cx="4297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hasCustomPrompt="1" idx="2" type="title"/>
          </p:nvPr>
        </p:nvSpPr>
        <p:spPr>
          <a:xfrm>
            <a:off x="3826300" y="2061149"/>
            <a:ext cx="4297800" cy="5487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6" name="Google Shape;126;p20"/>
          <p:cNvSpPr txBox="1"/>
          <p:nvPr>
            <p:ph idx="3" type="subTitle"/>
          </p:nvPr>
        </p:nvSpPr>
        <p:spPr>
          <a:xfrm>
            <a:off x="3826300" y="2533649"/>
            <a:ext cx="4297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hasCustomPrompt="1" idx="4" type="title"/>
          </p:nvPr>
        </p:nvSpPr>
        <p:spPr>
          <a:xfrm>
            <a:off x="3826300" y="3433848"/>
            <a:ext cx="4297800" cy="5487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8" name="Google Shape;128;p20"/>
          <p:cNvSpPr txBox="1"/>
          <p:nvPr>
            <p:ph idx="5" type="subTitle"/>
          </p:nvPr>
        </p:nvSpPr>
        <p:spPr>
          <a:xfrm>
            <a:off x="3826300" y="3906349"/>
            <a:ext cx="4297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715100" y="2465850"/>
            <a:ext cx="3657600" cy="14310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4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715100" y="1246650"/>
            <a:ext cx="2011800" cy="1371600"/>
          </a:xfrm>
          <a:prstGeom prst="rect">
            <a:avLst/>
          </a:prstGeom>
          <a:noFill/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>
            <p:ph type="ctrTitle"/>
          </p:nvPr>
        </p:nvSpPr>
        <p:spPr>
          <a:xfrm>
            <a:off x="715050" y="535000"/>
            <a:ext cx="3856800" cy="10059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2" name="Google Shape;132;p21"/>
          <p:cNvSpPr txBox="1"/>
          <p:nvPr>
            <p:ph idx="1" type="subTitle"/>
          </p:nvPr>
        </p:nvSpPr>
        <p:spPr>
          <a:xfrm>
            <a:off x="715138" y="1472350"/>
            <a:ext cx="38568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3" name="Google Shape;133;p21"/>
          <p:cNvSpPr txBox="1"/>
          <p:nvPr/>
        </p:nvSpPr>
        <p:spPr>
          <a:xfrm>
            <a:off x="1051275" y="3563450"/>
            <a:ext cx="318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includes icons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 flipH="1"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0000" y="1152475"/>
            <a:ext cx="7704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777238" y="2419350"/>
            <a:ext cx="3362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subTitle"/>
          </p:nvPr>
        </p:nvSpPr>
        <p:spPr>
          <a:xfrm>
            <a:off x="5004062" y="2419350"/>
            <a:ext cx="3362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777238" y="2800350"/>
            <a:ext cx="3362700" cy="16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4" type="subTitle"/>
          </p:nvPr>
        </p:nvSpPr>
        <p:spPr>
          <a:xfrm>
            <a:off x="5004062" y="2800350"/>
            <a:ext cx="3362700" cy="16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title"/>
          </p:nvPr>
        </p:nvSpPr>
        <p:spPr>
          <a:xfrm>
            <a:off x="720000" y="756850"/>
            <a:ext cx="3840600" cy="5727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720000" y="1253350"/>
            <a:ext cx="3840600" cy="31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4" name="Google Shape;34;p7"/>
          <p:cNvSpPr/>
          <p:nvPr>
            <p:ph idx="2" type="pic"/>
          </p:nvPr>
        </p:nvSpPr>
        <p:spPr>
          <a:xfrm>
            <a:off x="5156200" y="246450"/>
            <a:ext cx="3714600" cy="46506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7920000" dist="57150">
              <a:schemeClr val="accent2">
                <a:alpha val="45000"/>
              </a:schemeClr>
            </a:outerShdw>
          </a:effectLst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/>
          <p:nvPr>
            <p:ph type="title"/>
          </p:nvPr>
        </p:nvSpPr>
        <p:spPr>
          <a:xfrm>
            <a:off x="3582700" y="1748850"/>
            <a:ext cx="4846200" cy="16458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/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/>
          <p:nvPr>
            <p:ph type="title"/>
          </p:nvPr>
        </p:nvSpPr>
        <p:spPr>
          <a:xfrm>
            <a:off x="720000" y="3859100"/>
            <a:ext cx="7704000" cy="749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udiowide"/>
              <a:buNone/>
              <a:defRPr sz="3000">
                <a:solidFill>
                  <a:schemeClr val="lt2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9.png"/><Relationship Id="rId6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9.png"/><Relationship Id="rId7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 title="down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175" y="140000"/>
            <a:ext cx="4845050" cy="271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/>
        </p:nvSpPr>
        <p:spPr>
          <a:xfrm>
            <a:off x="1172850" y="3126650"/>
            <a:ext cx="6401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Toyota Used Car Market Insights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By: Colin Roy, Daniel Avelar, Braden Flynn, Mariano Del Castillo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 title="Screenshot 2025-12-10 at 12.08.3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625" y="572700"/>
            <a:ext cx="3498901" cy="311696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/>
          <p:nvPr>
            <p:ph type="title"/>
          </p:nvPr>
        </p:nvSpPr>
        <p:spPr>
          <a:xfrm>
            <a:off x="1030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4:</a:t>
            </a:r>
            <a:endParaRPr/>
          </a:p>
        </p:txBody>
      </p:sp>
      <p:pic>
        <p:nvPicPr>
          <p:cNvPr id="217" name="Google Shape;217;p33" title="Screenshot (289).png"/>
          <p:cNvPicPr preferRelativeResize="0"/>
          <p:nvPr/>
        </p:nvPicPr>
        <p:blipFill rotWithShape="1">
          <a:blip r:embed="rId4">
            <a:alphaModFix/>
          </a:blip>
          <a:srcRect b="52087" l="4400" r="58089" t="18025"/>
          <a:stretch/>
        </p:blipFill>
        <p:spPr>
          <a:xfrm>
            <a:off x="5705775" y="672525"/>
            <a:ext cx="3339998" cy="16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 title="Screenshot (290).png"/>
          <p:cNvPicPr preferRelativeResize="0"/>
          <p:nvPr/>
        </p:nvPicPr>
        <p:blipFill rotWithShape="1">
          <a:blip r:embed="rId5">
            <a:alphaModFix/>
          </a:blip>
          <a:srcRect b="34904" l="4625" r="76427" t="14096"/>
          <a:stretch/>
        </p:blipFill>
        <p:spPr>
          <a:xfrm>
            <a:off x="5836925" y="2469725"/>
            <a:ext cx="1559227" cy="262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 title="Screenshot (291).png"/>
          <p:cNvPicPr preferRelativeResize="0"/>
          <p:nvPr/>
        </p:nvPicPr>
        <p:blipFill rotWithShape="1">
          <a:blip r:embed="rId6">
            <a:alphaModFix/>
          </a:blip>
          <a:srcRect b="34904" l="4628" r="76424" t="14096"/>
          <a:stretch/>
        </p:blipFill>
        <p:spPr>
          <a:xfrm>
            <a:off x="7486550" y="2469725"/>
            <a:ext cx="1559227" cy="262314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1280613" y="3622150"/>
            <a:ext cx="349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Key Insight(s)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-Supra and Land cruiser are consistently the most expensive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-IQ, Urban Cruiser, and Verso-S are the lowest price models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3"/>
          <p:cNvSpPr txBox="1"/>
          <p:nvPr/>
        </p:nvSpPr>
        <p:spPr>
          <a:xfrm>
            <a:off x="5547575" y="210825"/>
            <a:ext cx="365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Supporting Query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-45700" y="1999050"/>
            <a:ext cx="342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5:</a:t>
            </a:r>
            <a:endParaRPr/>
          </a:p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5766500" y="93625"/>
            <a:ext cx="349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Key Insight(s)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-Most vehicles have below 60,000 miles on the odometer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-most vehicles in the dataset are below 20,000$ in price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-870 models above 20,000$ in the dataset according to the query</a:t>
            </a:r>
            <a:endParaRPr/>
          </a:p>
        </p:txBody>
      </p:sp>
      <p:sp>
        <p:nvSpPr>
          <p:cNvPr id="228" name="Google Shape;228;p34"/>
          <p:cNvSpPr txBox="1"/>
          <p:nvPr/>
        </p:nvSpPr>
        <p:spPr>
          <a:xfrm>
            <a:off x="-537575" y="93625"/>
            <a:ext cx="242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Supporting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Query: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29" name="Google Shape;229;p34" title="Screenshot 2025-12-10 at 12.16.2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164" y="2712000"/>
            <a:ext cx="2800635" cy="242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 title="Screenshot (285).png"/>
          <p:cNvPicPr preferRelativeResize="0"/>
          <p:nvPr/>
        </p:nvPicPr>
        <p:blipFill rotWithShape="1">
          <a:blip r:embed="rId4">
            <a:alphaModFix/>
          </a:blip>
          <a:srcRect b="5222" l="57142" r="0" t="46243"/>
          <a:stretch/>
        </p:blipFill>
        <p:spPr>
          <a:xfrm>
            <a:off x="53600" y="2719150"/>
            <a:ext cx="3425222" cy="242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 title="Screenshot (286).png"/>
          <p:cNvPicPr preferRelativeResize="0"/>
          <p:nvPr/>
        </p:nvPicPr>
        <p:blipFill rotWithShape="1">
          <a:blip r:embed="rId5">
            <a:alphaModFix/>
          </a:blip>
          <a:srcRect b="57123" l="4651" r="61976" t="28193"/>
          <a:stretch/>
        </p:blipFill>
        <p:spPr>
          <a:xfrm>
            <a:off x="1339650" y="0"/>
            <a:ext cx="4239552" cy="116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 title="Screenshot (287).png"/>
          <p:cNvPicPr preferRelativeResize="0"/>
          <p:nvPr/>
        </p:nvPicPr>
        <p:blipFill rotWithShape="1">
          <a:blip r:embed="rId6">
            <a:alphaModFix/>
          </a:blip>
          <a:srcRect b="8895" l="0" r="86818" t="13956"/>
          <a:stretch/>
        </p:blipFill>
        <p:spPr>
          <a:xfrm>
            <a:off x="3478825" y="1175150"/>
            <a:ext cx="1084752" cy="39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 title="Screenshot (288).png"/>
          <p:cNvPicPr preferRelativeResize="0"/>
          <p:nvPr/>
        </p:nvPicPr>
        <p:blipFill rotWithShape="1">
          <a:blip r:embed="rId7">
            <a:alphaModFix/>
          </a:blip>
          <a:srcRect b="8285" l="0" r="86610" t="13619"/>
          <a:stretch/>
        </p:blipFill>
        <p:spPr>
          <a:xfrm>
            <a:off x="4571997" y="1182300"/>
            <a:ext cx="1084752" cy="395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1030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6:</a:t>
            </a:r>
            <a:endParaRPr/>
          </a:p>
        </p:txBody>
      </p:sp>
      <p:sp>
        <p:nvSpPr>
          <p:cNvPr id="239" name="Google Shape;239;p35"/>
          <p:cNvSpPr txBox="1"/>
          <p:nvPr>
            <p:ph idx="1" type="body"/>
          </p:nvPr>
        </p:nvSpPr>
        <p:spPr>
          <a:xfrm>
            <a:off x="0" y="4570800"/>
            <a:ext cx="349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Key Insight(s)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0" name="Google Shape;240;p35"/>
          <p:cNvSpPr txBox="1"/>
          <p:nvPr/>
        </p:nvSpPr>
        <p:spPr>
          <a:xfrm>
            <a:off x="4928238" y="55500"/>
            <a:ext cx="365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Supporting Query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41" name="Google Shape;241;p35" title="Screenshot 2025-12-10 at 12.13.4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24" y="2847950"/>
            <a:ext cx="3076100" cy="217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 title="Screenshot 2025-12-10 at 12.14.1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50" y="642625"/>
            <a:ext cx="3076099" cy="213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 title="Screenshot (293).png"/>
          <p:cNvPicPr preferRelativeResize="0"/>
          <p:nvPr/>
        </p:nvPicPr>
        <p:blipFill rotWithShape="1">
          <a:blip r:embed="rId5">
            <a:alphaModFix/>
          </a:blip>
          <a:srcRect b="56060" l="0" r="59328" t="30106"/>
          <a:stretch/>
        </p:blipFill>
        <p:spPr>
          <a:xfrm>
            <a:off x="4501038" y="446149"/>
            <a:ext cx="4510824" cy="9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5" title="Screenshot (294).png"/>
          <p:cNvPicPr preferRelativeResize="0"/>
          <p:nvPr/>
        </p:nvPicPr>
        <p:blipFill rotWithShape="1">
          <a:blip r:embed="rId6">
            <a:alphaModFix/>
          </a:blip>
          <a:srcRect b="15748" l="4461" r="78732" t="13600"/>
          <a:stretch/>
        </p:blipFill>
        <p:spPr>
          <a:xfrm>
            <a:off x="7628800" y="1459250"/>
            <a:ext cx="1383048" cy="3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5"/>
          <p:cNvSpPr txBox="1"/>
          <p:nvPr>
            <p:ph idx="1" type="body"/>
          </p:nvPr>
        </p:nvSpPr>
        <p:spPr>
          <a:xfrm>
            <a:off x="3994275" y="1459238"/>
            <a:ext cx="349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Key Insight(s)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-Most vehicles in the dataset get very high miles per gallon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-exceeding majority of vehicles in the dataset are from 2013 and above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7:</a:t>
            </a:r>
            <a:endParaRPr/>
          </a:p>
        </p:txBody>
      </p:sp>
      <p:sp>
        <p:nvSpPr>
          <p:cNvPr id="251" name="Google Shape;251;p36"/>
          <p:cNvSpPr txBox="1"/>
          <p:nvPr>
            <p:ph idx="1" type="body"/>
          </p:nvPr>
        </p:nvSpPr>
        <p:spPr>
          <a:xfrm>
            <a:off x="99450" y="2408400"/>
            <a:ext cx="349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Key Insight(s)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-Majority of vehicles have a manual, with the second most common transmission type being automatic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-Gas/petrol vehicles are the most common, with hybrids also being fairly common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-most vehicles have multiple fuel type options listed in the dataset</a:t>
            </a:r>
            <a:endParaRPr/>
          </a:p>
        </p:txBody>
      </p:sp>
      <p:sp>
        <p:nvSpPr>
          <p:cNvPr id="252" name="Google Shape;252;p36"/>
          <p:cNvSpPr txBox="1"/>
          <p:nvPr/>
        </p:nvSpPr>
        <p:spPr>
          <a:xfrm>
            <a:off x="99450" y="528075"/>
            <a:ext cx="365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Supporting </a:t>
            </a:r>
            <a:r>
              <a:rPr lang="en" sz="1800">
                <a:solidFill>
                  <a:schemeClr val="dk1"/>
                </a:solidFill>
              </a:rPr>
              <a:t>Query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53" name="Google Shape;253;p36" title="Screenshot 2025-12-10 at 12.19.2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3100" y="2571750"/>
            <a:ext cx="2768124" cy="248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 title="Screenshot 2025-12-10 at 12.20.58 PM.png"/>
          <p:cNvPicPr preferRelativeResize="0"/>
          <p:nvPr/>
        </p:nvPicPr>
        <p:blipFill rotWithShape="1">
          <a:blip r:embed="rId4">
            <a:alphaModFix/>
          </a:blip>
          <a:srcRect b="0" l="0" r="2439" t="8825"/>
          <a:stretch/>
        </p:blipFill>
        <p:spPr>
          <a:xfrm>
            <a:off x="6203100" y="321200"/>
            <a:ext cx="2768124" cy="225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 title="Screenshot 2025-12-10 at 12.46.49 PM.png"/>
          <p:cNvPicPr preferRelativeResize="0"/>
          <p:nvPr/>
        </p:nvPicPr>
        <p:blipFill rotWithShape="1">
          <a:blip r:embed="rId5">
            <a:alphaModFix/>
          </a:blip>
          <a:srcRect b="0" l="0" r="4807" t="0"/>
          <a:stretch/>
        </p:blipFill>
        <p:spPr>
          <a:xfrm>
            <a:off x="5837" y="989775"/>
            <a:ext cx="3843626" cy="13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 title="Screenshot (292).png"/>
          <p:cNvPicPr preferRelativeResize="0"/>
          <p:nvPr/>
        </p:nvPicPr>
        <p:blipFill rotWithShape="1">
          <a:blip r:embed="rId6">
            <a:alphaModFix/>
          </a:blip>
          <a:srcRect b="9121" l="0" r="67962" t="11557"/>
          <a:stretch/>
        </p:blipFill>
        <p:spPr>
          <a:xfrm>
            <a:off x="3849475" y="989775"/>
            <a:ext cx="2335277" cy="361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idx="1" type="body"/>
          </p:nvPr>
        </p:nvSpPr>
        <p:spPr>
          <a:xfrm>
            <a:off x="720000" y="1152475"/>
            <a:ext cx="7704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Predictive Analysis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1011750" y="2075725"/>
            <a:ext cx="7120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Determining the Correlation Between Variables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/>
        </p:nvSpPr>
        <p:spPr>
          <a:xfrm>
            <a:off x="2241600" y="332400"/>
            <a:ext cx="489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Correlation Matrix (Pairs)</a:t>
            </a:r>
            <a:endParaRPr sz="3000">
              <a:solidFill>
                <a:schemeClr val="lt2"/>
              </a:solidFill>
            </a:endParaRPr>
          </a:p>
        </p:txBody>
      </p:sp>
      <p:pic>
        <p:nvPicPr>
          <p:cNvPr id="268" name="Google Shape;2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57676"/>
            <a:ext cx="8839198" cy="785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 rotWithShape="1">
          <a:blip r:embed="rId4">
            <a:alphaModFix/>
          </a:blip>
          <a:srcRect b="6116" l="3562" r="1190" t="9743"/>
          <a:stretch/>
        </p:blipFill>
        <p:spPr>
          <a:xfrm>
            <a:off x="411350" y="1036900"/>
            <a:ext cx="8321292" cy="326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Matrix Cont’d  (Pairs)</a:t>
            </a:r>
            <a:endParaRPr/>
          </a:p>
        </p:txBody>
      </p:sp>
      <p:pic>
        <p:nvPicPr>
          <p:cNvPr id="275" name="Google Shape;275;p39"/>
          <p:cNvPicPr preferRelativeResize="0"/>
          <p:nvPr/>
        </p:nvPicPr>
        <p:blipFill rotWithShape="1">
          <a:blip r:embed="rId3">
            <a:alphaModFix/>
          </a:blip>
          <a:srcRect b="0" l="0" r="0" t="9354"/>
          <a:stretch/>
        </p:blipFill>
        <p:spPr>
          <a:xfrm>
            <a:off x="209950" y="1426737"/>
            <a:ext cx="8502500" cy="145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9"/>
          <p:cNvSpPr txBox="1"/>
          <p:nvPr/>
        </p:nvSpPr>
        <p:spPr>
          <a:xfrm>
            <a:off x="472350" y="3286000"/>
            <a:ext cx="3551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Key Insight(s)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Engine size is the strongest driver of price (+0.73)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Newer cars cost more (+0.42)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-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Newer cars naturally have lower mileage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(-0.73)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type="title"/>
          </p:nvPr>
        </p:nvSpPr>
        <p:spPr>
          <a:xfrm>
            <a:off x="0" y="200100"/>
            <a:ext cx="311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Matrix</a:t>
            </a:r>
            <a:endParaRPr/>
          </a:p>
        </p:txBody>
      </p:sp>
      <p:pic>
        <p:nvPicPr>
          <p:cNvPr id="282" name="Google Shape;2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232" y="0"/>
            <a:ext cx="6012767" cy="447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73776"/>
            <a:ext cx="9144003" cy="66972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0"/>
          <p:cNvSpPr txBox="1"/>
          <p:nvPr/>
        </p:nvSpPr>
        <p:spPr>
          <a:xfrm>
            <a:off x="42300" y="1452050"/>
            <a:ext cx="30267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Key Insight(s)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-The intercept: (-3,189.70) not a realistic dollar amount, would be ($0), but necessary to anchor the regression line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-Coefficient (Engine size): </a:t>
            </a:r>
            <a:r>
              <a:rPr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every 1-liter increase in engine size, the model predicts an increase of about $10,673 in car price</a:t>
            </a:r>
            <a:endParaRPr sz="12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-SIgnificance: Engine size is significant, </a:t>
            </a:r>
            <a:r>
              <a:rPr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model explains %53 of the price variation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-Confidence  Levels: </a:t>
            </a:r>
            <a:r>
              <a:rPr lang="en" sz="1200">
                <a:solidFill>
                  <a:schemeClr val="dk1"/>
                </a:solidFill>
              </a:rPr>
              <a:t>We are 95% confident that the true increase in price per 1-liter engine size lies between </a:t>
            </a:r>
            <a:r>
              <a:rPr lang="en" sz="1200" u="sng">
                <a:solidFill>
                  <a:schemeClr val="dk1"/>
                </a:solidFill>
              </a:rPr>
              <a:t>$10.4k and $10.9k</a:t>
            </a:r>
            <a:endParaRPr sz="13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90" name="Google Shape;290;p41"/>
          <p:cNvSpPr txBox="1"/>
          <p:nvPr>
            <p:ph idx="1" type="body"/>
          </p:nvPr>
        </p:nvSpPr>
        <p:spPr>
          <a:xfrm>
            <a:off x="720000" y="1152475"/>
            <a:ext cx="7704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1. Successful Data Cleaning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-Fixed inaccurate engine sizes, corrected unrealistic mpg values, and created a clean dataset with consistent numeric fields.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-Split toyota_key (final cleaned data) into toyota_carspecs and toyota_extinfo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3. Clear Price Drivers Identified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Engine size, mileage, and model type emerged as the strongest predictors of price.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4. Strong SQL + Visualization Integration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Using SQL summaries + ggplot visuals revealed patterns not visible in raw data (e.g., mpg clusters, year distribution, price differences).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5. Predictive Modeling Validated Insights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Engine size was one of the best predictors of price according to the linear model created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720000" y="1152475"/>
            <a:ext cx="7704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This report provides an exploratory/predictive analysis of </a:t>
            </a:r>
            <a:r>
              <a:rPr lang="en" sz="1800" u="sng"/>
              <a:t>6,738 used</a:t>
            </a:r>
            <a:r>
              <a:rPr lang="en" sz="1800"/>
              <a:t> </a:t>
            </a:r>
            <a:r>
              <a:rPr lang="en" sz="1800"/>
              <a:t>Toyota-brand car records (potentially simulated data)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Exploration of the distributions of each of the </a:t>
            </a:r>
            <a:r>
              <a:rPr lang="en" sz="1800" u="sng"/>
              <a:t>8 variables</a:t>
            </a:r>
            <a:r>
              <a:rPr lang="en" sz="1800"/>
              <a:t> studied, as well as the correlation/relationships between these variables (made with the ggplot2 R library)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Construction of a predictive linear regression model to predict pricing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This analysis includes supporting queries using the sqldf R library that provide a deeper understanding of the patterns that appear in the visualisation/modeling component of the project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the Data</a:t>
            </a:r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0" y="1017725"/>
            <a:ext cx="2662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</a:rPr>
              <a:t>The Starting Poin</a:t>
            </a:r>
            <a:r>
              <a:rPr b="1" lang="en" sz="1800">
                <a:solidFill>
                  <a:schemeClr val="dk1"/>
                </a:solidFill>
              </a:rPr>
              <a:t>t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-</a:t>
            </a:r>
            <a:r>
              <a:rPr lang="en" sz="1800" u="sng">
                <a:solidFill>
                  <a:schemeClr val="dk1"/>
                </a:solidFill>
              </a:rPr>
              <a:t>6,738 records</a:t>
            </a:r>
            <a:endParaRPr sz="18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-</a:t>
            </a:r>
            <a:r>
              <a:rPr lang="en" sz="1800" u="sng">
                <a:solidFill>
                  <a:schemeClr val="dk1"/>
                </a:solidFill>
              </a:rPr>
              <a:t>8 usable variables</a:t>
            </a:r>
            <a:endParaRPr sz="18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-no null/NA values but some inaccurate zeroes among other inflated/erroneous values in the tax (not used), mpg, and engineSize variables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5" name="Google Shape;155;p26"/>
          <p:cNvSpPr txBox="1"/>
          <p:nvPr/>
        </p:nvSpPr>
        <p:spPr>
          <a:xfrm>
            <a:off x="2546775" y="912750"/>
            <a:ext cx="33939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</a:rPr>
              <a:t>The Process</a:t>
            </a:r>
            <a:endParaRPr b="1" sz="18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–Imputing various values to make the dataset more representative of vehicles listed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~6 vehicles with ‘0’ as the engine displacement -&gt; replaced with 1 as it was the actual engine displacement for these models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-many vehicles with mpg over 70, some over 200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-Researched these vehicles and their values were replaced with 60 mpg to be closer to the truth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5850400" y="1017725"/>
            <a:ext cx="3293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</a:rPr>
              <a:t>The End Result </a:t>
            </a:r>
            <a:endParaRPr b="1" sz="18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(What was removed/Lost)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-</a:t>
            </a:r>
            <a:r>
              <a:rPr lang="en" sz="1800" u="sng">
                <a:solidFill>
                  <a:schemeClr val="dk1"/>
                </a:solidFill>
              </a:rPr>
              <a:t>No records were deleted</a:t>
            </a:r>
            <a:r>
              <a:rPr lang="en" sz="1800">
                <a:solidFill>
                  <a:schemeClr val="dk1"/>
                </a:solidFill>
              </a:rPr>
              <a:t>, but the tax column was not used for any analysis due to the geography/location of data collection not being listed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270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The Data (2)</a:t>
            </a:r>
            <a:endParaRPr/>
          </a:p>
        </p:txBody>
      </p:sp>
      <p:pic>
        <p:nvPicPr>
          <p:cNvPr id="162" name="Google Shape;162;p27" title="Screenshot (270).png"/>
          <p:cNvPicPr preferRelativeResize="0"/>
          <p:nvPr/>
        </p:nvPicPr>
        <p:blipFill rotWithShape="1">
          <a:blip r:embed="rId3">
            <a:alphaModFix/>
          </a:blip>
          <a:srcRect b="64186" l="4788" r="45278" t="26421"/>
          <a:stretch/>
        </p:blipFill>
        <p:spPr>
          <a:xfrm>
            <a:off x="55900" y="1043175"/>
            <a:ext cx="8612798" cy="10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 title="Screenshot (270).png"/>
          <p:cNvPicPr preferRelativeResize="0"/>
          <p:nvPr/>
        </p:nvPicPr>
        <p:blipFill rotWithShape="1">
          <a:blip r:embed="rId3">
            <a:alphaModFix/>
          </a:blip>
          <a:srcRect b="19868" l="0" r="57951" t="62972"/>
          <a:stretch/>
        </p:blipFill>
        <p:spPr>
          <a:xfrm>
            <a:off x="0" y="2136950"/>
            <a:ext cx="8612798" cy="2196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94750" y="107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The Data (3)</a:t>
            </a:r>
            <a:endParaRPr/>
          </a:p>
        </p:txBody>
      </p:sp>
      <p:pic>
        <p:nvPicPr>
          <p:cNvPr id="169" name="Google Shape;169;p28" title="Screenshot (271).png"/>
          <p:cNvPicPr preferRelativeResize="0"/>
          <p:nvPr/>
        </p:nvPicPr>
        <p:blipFill rotWithShape="1">
          <a:blip r:embed="rId3">
            <a:alphaModFix/>
          </a:blip>
          <a:srcRect b="6050" l="0" r="56121" t="63637"/>
          <a:stretch/>
        </p:blipFill>
        <p:spPr>
          <a:xfrm>
            <a:off x="3704925" y="2863075"/>
            <a:ext cx="5233901" cy="225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 rotWithShape="1">
          <a:blip r:embed="rId4">
            <a:alphaModFix/>
          </a:blip>
          <a:srcRect b="46501" l="4682" r="43691" t="29948"/>
          <a:stretch/>
        </p:blipFill>
        <p:spPr>
          <a:xfrm>
            <a:off x="2855200" y="680050"/>
            <a:ext cx="6156451" cy="175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 title="Screenshot (272).png"/>
          <p:cNvPicPr preferRelativeResize="0"/>
          <p:nvPr/>
        </p:nvPicPr>
        <p:blipFill rotWithShape="1">
          <a:blip r:embed="rId5">
            <a:alphaModFix/>
          </a:blip>
          <a:srcRect b="32637" l="0" r="57110" t="63476"/>
          <a:stretch/>
        </p:blipFill>
        <p:spPr>
          <a:xfrm>
            <a:off x="3704925" y="2571750"/>
            <a:ext cx="5144774" cy="29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 title="Screenshot (273).png"/>
          <p:cNvPicPr preferRelativeResize="0"/>
          <p:nvPr/>
        </p:nvPicPr>
        <p:blipFill rotWithShape="1">
          <a:blip r:embed="rId6">
            <a:alphaModFix/>
          </a:blip>
          <a:srcRect b="27200" l="11594" r="13504" t="17501"/>
          <a:stretch/>
        </p:blipFill>
        <p:spPr>
          <a:xfrm>
            <a:off x="37975" y="2688375"/>
            <a:ext cx="3666950" cy="1692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Story Our Data Tells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169950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Our Data </a:t>
            </a:r>
            <a:r>
              <a:rPr lang="en" sz="3600"/>
              <a:t>Visualisations: Descriptive Analysis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 </a:t>
            </a:r>
            <a:r>
              <a:rPr lang="en" sz="3000"/>
              <a:t>(With the code attached) 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11700" y="71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1:</a:t>
            </a:r>
            <a:endParaRPr/>
          </a:p>
        </p:txBody>
      </p:sp>
      <p:sp>
        <p:nvSpPr>
          <p:cNvPr id="184" name="Google Shape;184;p30"/>
          <p:cNvSpPr txBox="1"/>
          <p:nvPr>
            <p:ph idx="1" type="body"/>
          </p:nvPr>
        </p:nvSpPr>
        <p:spPr>
          <a:xfrm>
            <a:off x="369850" y="3413750"/>
            <a:ext cx="349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Key Insight(s)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-Positive correlation between engine size/displacement and vehicle price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-large amount of variability in price for each engine size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-visible groups of values for each engine size</a:t>
            </a:r>
            <a:endParaRPr/>
          </a:p>
        </p:txBody>
      </p:sp>
      <p:sp>
        <p:nvSpPr>
          <p:cNvPr id="185" name="Google Shape;185;p30"/>
          <p:cNvSpPr txBox="1"/>
          <p:nvPr/>
        </p:nvSpPr>
        <p:spPr>
          <a:xfrm>
            <a:off x="4931075" y="182875"/>
            <a:ext cx="365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Supporting Query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86" name="Google Shape;186;p30" title="Screenshot (274).png"/>
          <p:cNvPicPr preferRelativeResize="0"/>
          <p:nvPr/>
        </p:nvPicPr>
        <p:blipFill rotWithShape="1">
          <a:blip r:embed="rId3">
            <a:alphaModFix/>
          </a:blip>
          <a:srcRect b="5143" l="58275" r="0" t="46104"/>
          <a:stretch/>
        </p:blipFill>
        <p:spPr>
          <a:xfrm>
            <a:off x="263949" y="644575"/>
            <a:ext cx="3710698" cy="27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 title="Screenshot (275).png"/>
          <p:cNvPicPr preferRelativeResize="0"/>
          <p:nvPr/>
        </p:nvPicPr>
        <p:blipFill rotWithShape="1">
          <a:blip r:embed="rId4">
            <a:alphaModFix/>
          </a:blip>
          <a:srcRect b="50408" l="4560" r="57370" t="26821"/>
          <a:stretch/>
        </p:blipFill>
        <p:spPr>
          <a:xfrm>
            <a:off x="4358875" y="644576"/>
            <a:ext cx="4620691" cy="17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 title="Screenshot (276).png"/>
          <p:cNvPicPr preferRelativeResize="0"/>
          <p:nvPr/>
        </p:nvPicPr>
        <p:blipFill rotWithShape="1">
          <a:blip r:embed="rId5">
            <a:alphaModFix/>
          </a:blip>
          <a:srcRect b="39483" l="0" r="73512" t="13608"/>
          <a:stretch/>
        </p:blipFill>
        <p:spPr>
          <a:xfrm>
            <a:off x="5468563" y="2416900"/>
            <a:ext cx="2401325" cy="26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2: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841800" y="2879075"/>
            <a:ext cx="349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Key Insight(s)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-Slight negative </a:t>
            </a:r>
            <a:r>
              <a:rPr lang="en"/>
              <a:t>relationship</a:t>
            </a:r>
            <a:r>
              <a:rPr lang="en"/>
              <a:t> between vehicle mileage and price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-model year and price have a slight positive relationship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-based on the query, larger engines appear to generally have more miles on them than smaller engines (possibly due to older cars having larger engines?)</a:t>
            </a:r>
            <a:endParaRPr/>
          </a:p>
        </p:txBody>
      </p:sp>
      <p:sp>
        <p:nvSpPr>
          <p:cNvPr id="195" name="Google Shape;195;p31"/>
          <p:cNvSpPr txBox="1"/>
          <p:nvPr/>
        </p:nvSpPr>
        <p:spPr>
          <a:xfrm>
            <a:off x="4673425" y="55500"/>
            <a:ext cx="365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Supporting Query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96" name="Google Shape;196;p31" title="Screenshot (277).png"/>
          <p:cNvPicPr preferRelativeResize="0"/>
          <p:nvPr/>
        </p:nvPicPr>
        <p:blipFill rotWithShape="1">
          <a:blip r:embed="rId3">
            <a:alphaModFix/>
          </a:blip>
          <a:srcRect b="4603" l="57598" r="0" t="46103"/>
          <a:stretch/>
        </p:blipFill>
        <p:spPr>
          <a:xfrm>
            <a:off x="113201" y="527500"/>
            <a:ext cx="3174398" cy="230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 title="Screenshot (278).png"/>
          <p:cNvPicPr preferRelativeResize="0"/>
          <p:nvPr/>
        </p:nvPicPr>
        <p:blipFill rotWithShape="1">
          <a:blip r:embed="rId4">
            <a:alphaModFix/>
          </a:blip>
          <a:srcRect b="5804" l="57682" r="0" t="46266"/>
          <a:stretch/>
        </p:blipFill>
        <p:spPr>
          <a:xfrm>
            <a:off x="113200" y="2879075"/>
            <a:ext cx="3174398" cy="2247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 title="Screenshot (283).png"/>
          <p:cNvPicPr preferRelativeResize="0"/>
          <p:nvPr/>
        </p:nvPicPr>
        <p:blipFill rotWithShape="1">
          <a:blip r:embed="rId5">
            <a:alphaModFix/>
          </a:blip>
          <a:srcRect b="57552" l="4643" r="67994" t="24781"/>
          <a:stretch/>
        </p:blipFill>
        <p:spPr>
          <a:xfrm>
            <a:off x="3373700" y="527500"/>
            <a:ext cx="3498898" cy="1411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 title="Screenshot (284).png"/>
          <p:cNvPicPr preferRelativeResize="0"/>
          <p:nvPr/>
        </p:nvPicPr>
        <p:blipFill rotWithShape="1">
          <a:blip r:embed="rId6">
            <a:alphaModFix/>
          </a:blip>
          <a:srcRect b="7486" l="2374" r="77414" t="61932"/>
          <a:stretch/>
        </p:blipFill>
        <p:spPr>
          <a:xfrm>
            <a:off x="7106875" y="517200"/>
            <a:ext cx="1663277" cy="15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311700" y="9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3: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204913" y="3106900"/>
            <a:ext cx="349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Key Insight(s)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-mild negative correlation between miles per gallon and price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-smaller engines tend to have higher miles per gallon (observe </a:t>
            </a:r>
            <a:r>
              <a:rPr lang="en"/>
              <a:t>dark</a:t>
            </a:r>
            <a:r>
              <a:rPr lang="en"/>
              <a:t> blue cluster on bottom right portion of graph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-odd grouping of mpg values, giving the impression that the data may have been generated and not organically sampled</a:t>
            </a:r>
            <a:endParaRPr/>
          </a:p>
        </p:txBody>
      </p:sp>
      <p:sp>
        <p:nvSpPr>
          <p:cNvPr id="206" name="Google Shape;206;p32"/>
          <p:cNvSpPr txBox="1"/>
          <p:nvPr/>
        </p:nvSpPr>
        <p:spPr>
          <a:xfrm>
            <a:off x="4967250" y="65375"/>
            <a:ext cx="365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Supporting Query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07" name="Google Shape;207;p32" title="Screenshot (279).png"/>
          <p:cNvPicPr preferRelativeResize="0"/>
          <p:nvPr/>
        </p:nvPicPr>
        <p:blipFill rotWithShape="1">
          <a:blip r:embed="rId3">
            <a:alphaModFix/>
          </a:blip>
          <a:srcRect b="5147" l="57766" r="1439" t="45833"/>
          <a:stretch/>
        </p:blipFill>
        <p:spPr>
          <a:xfrm>
            <a:off x="236863" y="527075"/>
            <a:ext cx="3435024" cy="257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 title="Screenshot (280).png"/>
          <p:cNvPicPr preferRelativeResize="0"/>
          <p:nvPr/>
        </p:nvPicPr>
        <p:blipFill rotWithShape="1">
          <a:blip r:embed="rId4">
            <a:alphaModFix/>
          </a:blip>
          <a:srcRect b="50965" l="4748" r="48146" t="21099"/>
          <a:stretch/>
        </p:blipFill>
        <p:spPr>
          <a:xfrm>
            <a:off x="3748300" y="527075"/>
            <a:ext cx="3588202" cy="1329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 title="Screenshot (281).png"/>
          <p:cNvPicPr preferRelativeResize="0"/>
          <p:nvPr/>
        </p:nvPicPr>
        <p:blipFill rotWithShape="1">
          <a:blip r:embed="rId5">
            <a:alphaModFix/>
          </a:blip>
          <a:srcRect b="7459" l="0" r="84993" t="61053"/>
          <a:stretch/>
        </p:blipFill>
        <p:spPr>
          <a:xfrm>
            <a:off x="5053077" y="1956175"/>
            <a:ext cx="1497149" cy="1963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 title="Screenshot (282).png"/>
          <p:cNvPicPr preferRelativeResize="0"/>
          <p:nvPr/>
        </p:nvPicPr>
        <p:blipFill rotWithShape="1">
          <a:blip r:embed="rId6">
            <a:alphaModFix/>
          </a:blip>
          <a:srcRect b="8890" l="0" r="81807" t="13602"/>
          <a:stretch/>
        </p:blipFill>
        <p:spPr>
          <a:xfrm>
            <a:off x="7412100" y="527075"/>
            <a:ext cx="1497149" cy="398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ars Technology Innovation Newsletter by Slidesgo">
  <a:themeElements>
    <a:clrScheme name="Simple Light">
      <a:dk1>
        <a:srgbClr val="FFFFFF"/>
      </a:dk1>
      <a:lt1>
        <a:srgbClr val="0B171E"/>
      </a:lt1>
      <a:dk2>
        <a:srgbClr val="1F3947"/>
      </a:dk2>
      <a:lt2>
        <a:srgbClr val="2DCECF"/>
      </a:lt2>
      <a:accent1>
        <a:srgbClr val="80C3C3"/>
      </a:accent1>
      <a:accent2>
        <a:srgbClr val="B8DDDD"/>
      </a:accent2>
      <a:accent3>
        <a:srgbClr val="E0EEEE"/>
      </a:accent3>
      <a:accent4>
        <a:srgbClr val="D01A3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